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handoutMasterIdLst>
    <p:handoutMasterId r:id="rId28"/>
  </p:handoutMasterIdLst>
  <p:sldIdLst>
    <p:sldId id="279" r:id="rId2"/>
    <p:sldId id="256" r:id="rId3"/>
    <p:sldId id="280" r:id="rId4"/>
    <p:sldId id="269" r:id="rId5"/>
    <p:sldId id="281" r:id="rId6"/>
    <p:sldId id="300" r:id="rId7"/>
    <p:sldId id="297" r:id="rId8"/>
    <p:sldId id="265" r:id="rId9"/>
    <p:sldId id="302" r:id="rId10"/>
    <p:sldId id="308" r:id="rId11"/>
    <p:sldId id="270" r:id="rId12"/>
    <p:sldId id="282" r:id="rId13"/>
    <p:sldId id="301" r:id="rId14"/>
    <p:sldId id="305" r:id="rId15"/>
    <p:sldId id="316" r:id="rId16"/>
    <p:sldId id="312" r:id="rId17"/>
    <p:sldId id="295" r:id="rId18"/>
    <p:sldId id="299" r:id="rId19"/>
    <p:sldId id="267" r:id="rId20"/>
    <p:sldId id="306" r:id="rId21"/>
    <p:sldId id="317" r:id="rId22"/>
    <p:sldId id="292" r:id="rId23"/>
    <p:sldId id="291" r:id="rId24"/>
    <p:sldId id="293" r:id="rId25"/>
    <p:sldId id="271" r:id="rId2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660"/>
  </p:normalViewPr>
  <p:slideViewPr>
    <p:cSldViewPr>
      <p:cViewPr>
        <p:scale>
          <a:sx n="50" d="100"/>
          <a:sy n="50" d="100"/>
        </p:scale>
        <p:origin x="-109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658" y="-102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F5A64-DEA5-4692-8838-D072D745DFC0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D012A-E74B-4293-8831-65C2F16DA06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54D670-EAA3-42F7-B48C-0E5FD4B26FB9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57314-2423-460F-B317-23646F999F99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957314-2423-460F-B317-23646F999F99}" type="slidenum">
              <a:rPr lang="en-NZ" smtClean="0"/>
              <a:pPr/>
              <a:t>1</a:t>
            </a:fld>
            <a:endParaRPr lang="en-NZ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319A42-205B-49FD-ABCB-516391F15E63}" type="datetimeFigureOut">
              <a:rPr lang="en-US" smtClean="0"/>
              <a:pPr/>
              <a:t>10/21/2009</a:t>
            </a:fld>
            <a:endParaRPr lang="en-N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E94FD5-F1E5-4B95-B5AA-3BDFEF7FC095}" type="slidenum">
              <a:rPr lang="en-NZ" smtClean="0"/>
              <a:pPr/>
              <a:t>‹#›</a:t>
            </a:fld>
            <a:endParaRPr lang="en-NZ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file:///\\shellypark.local\users$\home\staff\edwinam\Documents\My%20Videos\LATRAVIATAVERDI.wmv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youtube.com/watch?v=VZlfHeBc0iQ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\\shellypark.local\users$\home\staff\edwinam\Documents\My%20Videos\Pikelets.wmv" TargetMode="External"/><Relationship Id="rId2" Type="http://schemas.openxmlformats.org/officeDocument/2006/relationships/hyperlink" Target="file:///\\shellypark.local\users$\home\staff\edwinam\Documents\My%20Videos\Holiday%20Conf%20Pikelts.wmv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file:///D:\Kidspiration\Kidspiration%20Activities\Science\Balanced%20Meal.kia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00042"/>
            <a:ext cx="721523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 smtClean="0">
                <a:latin typeface="Comic Sans MS" pitchFamily="66" charset="0"/>
              </a:rPr>
              <a:t>What’s Cooking: </a:t>
            </a:r>
          </a:p>
          <a:p>
            <a:r>
              <a:rPr lang="en-NZ" sz="3200" b="1" dirty="0" smtClean="0">
                <a:latin typeface="Comic Sans MS" pitchFamily="66" charset="0"/>
              </a:rPr>
              <a:t>  </a:t>
            </a:r>
          </a:p>
          <a:p>
            <a:r>
              <a:rPr lang="en-NZ" sz="3200" b="1" dirty="0" smtClean="0">
                <a:latin typeface="Comic Sans MS" pitchFamily="66" charset="0"/>
              </a:rPr>
              <a:t>A Guide to Successful Inquiry </a:t>
            </a:r>
            <a:endParaRPr lang="en-NZ" sz="3200" b="1" dirty="0">
              <a:latin typeface="Comic Sans MS" pitchFamily="66" charset="0"/>
            </a:endParaRPr>
          </a:p>
        </p:txBody>
      </p:sp>
      <p:pic>
        <p:nvPicPr>
          <p:cNvPr id="4" name="Picture 3" descr="cauldr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2928934"/>
            <a:ext cx="3278740" cy="3559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03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488" y="1714488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 smtClean="0">
                <a:solidFill>
                  <a:schemeClr val="bg1"/>
                </a:solidFill>
                <a:latin typeface="Comic Sans MS" pitchFamily="66" charset="0"/>
              </a:rPr>
              <a:t>Define Chart</a:t>
            </a:r>
            <a:endParaRPr lang="en-NZ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  <a:hlinkClick r:id="rId2" action="ppaction://hlinkfile"/>
              </a:rPr>
              <a:t>FOOD, GLORIOUS FOOD!! </a:t>
            </a:r>
            <a:endParaRPr lang="en-NZ" b="1" u="sng" dirty="0">
              <a:solidFill>
                <a:schemeClr val="bg1"/>
              </a:solidFill>
            </a:endParaRPr>
          </a:p>
        </p:txBody>
      </p:sp>
      <p:pic>
        <p:nvPicPr>
          <p:cNvPr id="47106" name="Picture 2" descr="C:\Program Files\Microsoft Office\MEDIA\CAGCAT10\j0295241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428868"/>
            <a:ext cx="3786214" cy="3434707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hlinkClick r:id="rId2"/>
              </a:rPr>
              <a:t>THE MUNCH BUNCH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5" name="Picture 4" descr="Healthy Foo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2000240"/>
            <a:ext cx="4286280" cy="389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857250" y="857251"/>
            <a:ext cx="6858002" cy="5143501"/>
          </a:xfrm>
          <a:prstGeom prst="rect">
            <a:avLst/>
          </a:prstGeom>
        </p:spPr>
      </p:pic>
      <p:pic>
        <p:nvPicPr>
          <p:cNvPr id="6" name="Picture 5" descr="IMG_03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786058"/>
            <a:ext cx="5429256" cy="40719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2066" y="0"/>
            <a:ext cx="4071934" cy="35394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NZ" sz="3200" dirty="0" smtClean="0">
                <a:latin typeface="Comic Sans MS" pitchFamily="66" charset="0"/>
              </a:rPr>
              <a:t>Breakfast at School in our P.J’s</a:t>
            </a:r>
          </a:p>
          <a:p>
            <a:endParaRPr lang="en-NZ" sz="3200" dirty="0" smtClean="0">
              <a:latin typeface="Comic Sans MS" pitchFamily="66" charset="0"/>
            </a:endParaRPr>
          </a:p>
          <a:p>
            <a:r>
              <a:rPr lang="en-NZ" sz="3200" dirty="0" smtClean="0">
                <a:latin typeface="Comic Sans MS" pitchFamily="66" charset="0"/>
              </a:rPr>
              <a:t>Toast and Milo Morning</a:t>
            </a:r>
          </a:p>
          <a:p>
            <a:endParaRPr lang="en-NZ" sz="3200" dirty="0" smtClean="0">
              <a:latin typeface="Comic Sans MS" pitchFamily="66" charset="0"/>
            </a:endParaRPr>
          </a:p>
          <a:p>
            <a:r>
              <a:rPr lang="en-NZ" sz="3200" dirty="0" smtClean="0">
                <a:latin typeface="Comic Sans MS" pitchFamily="66" charset="0"/>
              </a:rPr>
              <a:t>Setting the Scene</a:t>
            </a:r>
            <a:endParaRPr lang="en-NZ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re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726195" y="702798"/>
            <a:ext cx="4929198" cy="352360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7" name="Picture 6" descr="pas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698174" y="698174"/>
            <a:ext cx="4896778" cy="350043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8" name="Picture 7" descr="sa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831083" y="473274"/>
            <a:ext cx="3786190" cy="2839643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9" name="Picture 8" descr="sugar 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286256"/>
            <a:ext cx="4714876" cy="2571744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10" name="Picture 9" descr="banana ski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3438" y="3857629"/>
            <a:ext cx="4500562" cy="3000372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643306" y="0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err="1" smtClean="0">
                <a:solidFill>
                  <a:schemeClr val="bg1"/>
                </a:solidFill>
                <a:latin typeface="Comic Sans MS" pitchFamily="66" charset="0"/>
              </a:rPr>
              <a:t>Digiscope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28604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4572008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72462" y="0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628" y="3929066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43306" y="928670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214683" y="928684"/>
            <a:ext cx="6858005" cy="50006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15272" y="3643314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72462" y="571480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15272" y="6150114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" name="Picture 6" descr="IMG_0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1321597" y="1321597"/>
            <a:ext cx="6858003" cy="42148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596" y="357166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5000636"/>
            <a:ext cx="10715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  <a:endParaRPr lang="en-NZ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6715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dirty="0" smtClean="0">
                <a:solidFill>
                  <a:schemeClr val="bg1"/>
                </a:solidFill>
                <a:latin typeface="Comic Sans MS" pitchFamily="66" charset="0"/>
              </a:rPr>
              <a:t>Links to Science</a:t>
            </a:r>
            <a:endParaRPr lang="en-NZ" sz="6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6" name="Picture 5" descr="IMG_0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178624" y="3607563"/>
            <a:ext cx="3143272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3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00562" cy="3375422"/>
          </a:xfrm>
          <a:prstGeom prst="rect">
            <a:avLst/>
          </a:prstGeom>
        </p:spPr>
      </p:pic>
      <p:pic>
        <p:nvPicPr>
          <p:cNvPr id="6" name="Picture 5" descr="IMG_03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"/>
            <a:ext cx="4714876" cy="3536158"/>
          </a:xfrm>
          <a:prstGeom prst="rect">
            <a:avLst/>
          </a:prstGeom>
        </p:spPr>
      </p:pic>
      <p:pic>
        <p:nvPicPr>
          <p:cNvPr id="7" name="Picture 6" descr="IMG_04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357562"/>
            <a:ext cx="4667249" cy="3500437"/>
          </a:xfrm>
          <a:prstGeom prst="rect">
            <a:avLst/>
          </a:prstGeom>
        </p:spPr>
      </p:pic>
      <p:pic>
        <p:nvPicPr>
          <p:cNvPr id="8" name="Picture 7" descr="IMG_04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3375421"/>
            <a:ext cx="4643438" cy="3482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hlinkClick r:id="rId2" action="ppaction://hlinkfile"/>
              </a:rPr>
              <a:t>PHOTOSTORY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pikelets 013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1928802"/>
            <a:ext cx="6286544" cy="4789748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Oval 24"/>
          <p:cNvSpPr>
            <a:spLocks noChangeArrowheads="1"/>
          </p:cNvSpPr>
          <p:nvPr/>
        </p:nvSpPr>
        <p:spPr bwMode="auto">
          <a:xfrm>
            <a:off x="2628900" y="1828800"/>
            <a:ext cx="3886200" cy="2171700"/>
          </a:xfrm>
          <a:prstGeom prst="ellipse">
            <a:avLst/>
          </a:prstGeom>
          <a:solidFill>
            <a:srgbClr val="EAEAEA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214282" y="642918"/>
            <a:ext cx="2514600" cy="1257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Setting the Scene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Motivating, Engaging, Watching, Exploring, Immersion, The Hook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6" name="Text Box 22"/>
          <p:cNvSpPr txBox="1">
            <a:spLocks noChangeArrowheads="1"/>
          </p:cNvSpPr>
          <p:nvPr/>
        </p:nvSpPr>
        <p:spPr bwMode="auto">
          <a:xfrm>
            <a:off x="914400" y="4572000"/>
            <a:ext cx="2057400" cy="685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Communicating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Sharing with others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5" name="Text Box 21"/>
          <p:cNvSpPr txBox="1">
            <a:spLocks noChangeArrowheads="1"/>
          </p:cNvSpPr>
          <p:nvPr/>
        </p:nvSpPr>
        <p:spPr bwMode="auto">
          <a:xfrm>
            <a:off x="4457700" y="4800600"/>
            <a:ext cx="1828800" cy="1143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Synthesising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Connecting, formulating, creating.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4" name="Text Box 20"/>
          <p:cNvSpPr txBox="1">
            <a:spLocks noChangeArrowheads="1"/>
          </p:cNvSpPr>
          <p:nvPr/>
        </p:nvSpPr>
        <p:spPr bwMode="auto">
          <a:xfrm>
            <a:off x="142844" y="2428868"/>
            <a:ext cx="1828800" cy="1257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Going Further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Response to what you have found out, action.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3" name="Text Box 19"/>
          <p:cNvSpPr txBox="1">
            <a:spLocks noChangeArrowheads="1"/>
          </p:cNvSpPr>
          <p:nvPr/>
        </p:nvSpPr>
        <p:spPr bwMode="auto">
          <a:xfrm>
            <a:off x="7072330" y="1000108"/>
            <a:ext cx="1828800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Searching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Locating Information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2" name="Text Box 18"/>
          <p:cNvSpPr txBox="1">
            <a:spLocks noChangeArrowheads="1"/>
          </p:cNvSpPr>
          <p:nvPr/>
        </p:nvSpPr>
        <p:spPr bwMode="auto">
          <a:xfrm>
            <a:off x="4500562" y="142852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Wondering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What do we want to find out? What do we already know?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1" name="Text Box 17"/>
          <p:cNvSpPr txBox="1">
            <a:spLocks noChangeArrowheads="1"/>
          </p:cNvSpPr>
          <p:nvPr/>
        </p:nvSpPr>
        <p:spPr bwMode="auto">
          <a:xfrm>
            <a:off x="7143768" y="3143248"/>
            <a:ext cx="1828800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Sorting and Sifting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Organising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, comprehending, examining, selecting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40" name="Text Box 16"/>
          <p:cNvSpPr txBox="1">
            <a:spLocks noChangeArrowheads="1"/>
          </p:cNvSpPr>
          <p:nvPr/>
        </p:nvSpPr>
        <p:spPr bwMode="auto">
          <a:xfrm>
            <a:off x="3200400" y="2514600"/>
            <a:ext cx="2857500" cy="914400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Reflecting and Evaluating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6286500" y="3543300"/>
            <a:ext cx="800100" cy="457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1928794" y="3000372"/>
            <a:ext cx="685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5257800" y="4114800"/>
            <a:ext cx="457200" cy="571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1714500" y="3771900"/>
            <a:ext cx="1371600" cy="685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5" name="Line 11"/>
          <p:cNvSpPr>
            <a:spLocks noChangeShapeType="1"/>
          </p:cNvSpPr>
          <p:nvPr/>
        </p:nvSpPr>
        <p:spPr bwMode="auto">
          <a:xfrm flipV="1">
            <a:off x="5943600" y="1600200"/>
            <a:ext cx="1028700" cy="457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2714612" y="1142984"/>
            <a:ext cx="1028700" cy="6858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 flipH="1">
            <a:off x="5500694" y="1428736"/>
            <a:ext cx="342900" cy="571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3143240" y="928670"/>
            <a:ext cx="11430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H="1">
            <a:off x="6400800" y="5029200"/>
            <a:ext cx="1600200" cy="4572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8001000" y="2057400"/>
            <a:ext cx="0" cy="914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6643702" y="428604"/>
            <a:ext cx="1371600" cy="571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 flipH="1" flipV="1">
            <a:off x="685800" y="3886200"/>
            <a:ext cx="457200" cy="571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auto">
          <a:xfrm flipH="1" flipV="1">
            <a:off x="3086100" y="4914900"/>
            <a:ext cx="1257300" cy="571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7158" y="6143644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dirty="0" smtClean="0"/>
              <a:t>Shelly Park Inquiry Model</a:t>
            </a:r>
            <a:endParaRPr lang="en-N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28604"/>
            <a:ext cx="8429684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err="1" smtClean="0">
                <a:latin typeface="Comic Sans MS" pitchFamily="66" charset="0"/>
              </a:rPr>
              <a:t>Pikelets</a:t>
            </a:r>
            <a:r>
              <a:rPr lang="en-NZ" sz="2800" b="1" dirty="0" smtClean="0">
                <a:latin typeface="Comic Sans MS" pitchFamily="66" charset="0"/>
              </a:rPr>
              <a:t>     </a:t>
            </a:r>
            <a:endParaRPr lang="en-NZ" sz="2800" dirty="0" smtClean="0">
              <a:latin typeface="Comic Sans MS" pitchFamily="66" charset="0"/>
            </a:endParaRPr>
          </a:p>
          <a:p>
            <a:r>
              <a:rPr lang="en-NZ" sz="2800" b="1" dirty="0" smtClean="0">
                <a:latin typeface="Comic Sans MS" pitchFamily="66" charset="0"/>
              </a:rPr>
              <a:t>  </a:t>
            </a:r>
          </a:p>
          <a:p>
            <a:endParaRPr lang="en-NZ" sz="2800" dirty="0" smtClean="0">
              <a:latin typeface="Comic Sans MS" pitchFamily="66" charset="0"/>
            </a:endParaRPr>
          </a:p>
          <a:p>
            <a:r>
              <a:rPr lang="en-NZ" sz="2800" dirty="0" smtClean="0">
                <a:latin typeface="Comic Sans MS" pitchFamily="66" charset="0"/>
              </a:rPr>
              <a:t>Sift flour, baking powder and salt into a bowl.</a:t>
            </a:r>
          </a:p>
          <a:p>
            <a:r>
              <a:rPr lang="en-NZ" sz="2800" dirty="0" smtClean="0">
                <a:latin typeface="Comic Sans MS" pitchFamily="66" charset="0"/>
              </a:rPr>
              <a:t>Beat the egg and sugar until thick.</a:t>
            </a:r>
          </a:p>
          <a:p>
            <a:r>
              <a:rPr lang="en-NZ" sz="2800" dirty="0" smtClean="0">
                <a:latin typeface="Comic Sans MS" pitchFamily="66" charset="0"/>
              </a:rPr>
              <a:t>Add the milk to egg and sugar.</a:t>
            </a:r>
          </a:p>
          <a:p>
            <a:r>
              <a:rPr lang="en-NZ" sz="2800" dirty="0" smtClean="0">
                <a:latin typeface="Comic Sans MS" pitchFamily="66" charset="0"/>
              </a:rPr>
              <a:t>Pour the mixture into the flour</a:t>
            </a:r>
          </a:p>
          <a:p>
            <a:r>
              <a:rPr lang="en-NZ" sz="2800" dirty="0" smtClean="0">
                <a:latin typeface="Comic Sans MS" pitchFamily="66" charset="0"/>
              </a:rPr>
              <a:t>Mix until smooth.</a:t>
            </a:r>
          </a:p>
          <a:p>
            <a:r>
              <a:rPr lang="en-NZ" sz="2800" dirty="0" smtClean="0">
                <a:latin typeface="Comic Sans MS" pitchFamily="66" charset="0"/>
              </a:rPr>
              <a:t>Heat the pan.</a:t>
            </a:r>
          </a:p>
          <a:p>
            <a:r>
              <a:rPr lang="en-NZ" sz="2800" dirty="0" smtClean="0">
                <a:latin typeface="Comic Sans MS" pitchFamily="66" charset="0"/>
              </a:rPr>
              <a:t>Lightly grease the pan with butter.</a:t>
            </a:r>
          </a:p>
          <a:p>
            <a:r>
              <a:rPr lang="en-NZ" sz="2800" dirty="0" smtClean="0">
                <a:latin typeface="Comic Sans MS" pitchFamily="66" charset="0"/>
              </a:rPr>
              <a:t>Drop spoonfuls of mixture into the hot pan.</a:t>
            </a:r>
          </a:p>
          <a:p>
            <a:r>
              <a:rPr lang="en-NZ" sz="2800" dirty="0" smtClean="0">
                <a:latin typeface="Comic Sans MS" pitchFamily="66" charset="0"/>
              </a:rPr>
              <a:t>Cook until bubbles appear on the </a:t>
            </a:r>
            <a:r>
              <a:rPr lang="en-NZ" sz="2800" dirty="0" err="1" smtClean="0">
                <a:latin typeface="Comic Sans MS" pitchFamily="66" charset="0"/>
              </a:rPr>
              <a:t>pikelet</a:t>
            </a:r>
            <a:r>
              <a:rPr lang="en-NZ" sz="2800" dirty="0" smtClean="0">
                <a:latin typeface="Comic Sans MS" pitchFamily="66" charset="0"/>
              </a:rPr>
              <a:t>.</a:t>
            </a:r>
          </a:p>
          <a:p>
            <a:r>
              <a:rPr lang="en-NZ" sz="2800" dirty="0" smtClean="0">
                <a:latin typeface="Comic Sans MS" pitchFamily="66" charset="0"/>
              </a:rPr>
              <a:t>Flip the </a:t>
            </a:r>
            <a:r>
              <a:rPr lang="en-NZ" sz="2800" dirty="0" err="1" smtClean="0">
                <a:latin typeface="Comic Sans MS" pitchFamily="66" charset="0"/>
              </a:rPr>
              <a:t>pikelet</a:t>
            </a:r>
            <a:r>
              <a:rPr lang="en-NZ" sz="2800" dirty="0" smtClean="0">
                <a:latin typeface="Comic Sans MS" pitchFamily="66" charset="0"/>
              </a:rPr>
              <a:t> over and cook until it is golden brown.</a:t>
            </a:r>
          </a:p>
          <a:p>
            <a:endParaRPr lang="en-NZ" dirty="0"/>
          </a:p>
        </p:txBody>
      </p:sp>
      <p:pic>
        <p:nvPicPr>
          <p:cNvPr id="3" name="Picture 2" descr="C:\Documents and Settings\edwinam\Local Settings\Temporary Internet Files\Content.IE5\JTU11QIL\MPj01827490000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0"/>
            <a:ext cx="228601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2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Links to Health:  Life Education</a:t>
            </a:r>
            <a:endParaRPr lang="en-NZ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a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0"/>
            <a:ext cx="4857784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571480"/>
            <a:ext cx="9286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S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O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R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T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N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G</a:t>
            </a:r>
          </a:p>
          <a:p>
            <a:pPr algn="ctr"/>
            <a:endParaRPr lang="en-NZ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2396" y="642918"/>
            <a:ext cx="9286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S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F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T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I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N</a:t>
            </a:r>
          </a:p>
          <a:p>
            <a:pPr algn="ctr"/>
            <a:r>
              <a:rPr lang="en-NZ" sz="4000" b="1" dirty="0" smtClean="0">
                <a:solidFill>
                  <a:schemeClr val="bg1"/>
                </a:solidFill>
                <a:latin typeface="Comic Sans MS" pitchFamily="66" charset="0"/>
              </a:rPr>
              <a:t>G</a:t>
            </a:r>
          </a:p>
          <a:p>
            <a:pPr algn="ctr"/>
            <a:endParaRPr lang="en-NZ" sz="4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endParaRPr lang="en-NZ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rpet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5984" y="357166"/>
            <a:ext cx="3929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dirty="0" smtClean="0">
                <a:solidFill>
                  <a:schemeClr val="bg1"/>
                </a:solidFill>
                <a:latin typeface="Arial Black" pitchFamily="34" charset="0"/>
              </a:rPr>
              <a:t>Treasure</a:t>
            </a:r>
            <a:endParaRPr lang="en-NZ" sz="60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14942" y="357166"/>
            <a:ext cx="37147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dirty="0" smtClean="0">
                <a:latin typeface="Comic Sans MS" pitchFamily="66" charset="0"/>
              </a:rPr>
              <a:t>Children post segments of information to answer the key question.</a:t>
            </a:r>
          </a:p>
          <a:p>
            <a:endParaRPr lang="en-NZ" sz="2000" dirty="0" smtClean="0">
              <a:latin typeface="Comic Sans MS" pitchFamily="66" charset="0"/>
            </a:endParaRPr>
          </a:p>
          <a:p>
            <a:r>
              <a:rPr lang="en-NZ" sz="2000" dirty="0" smtClean="0">
                <a:latin typeface="Comic Sans MS" pitchFamily="66" charset="0"/>
              </a:rPr>
              <a:t>Does this answer my question?</a:t>
            </a:r>
          </a:p>
          <a:p>
            <a:endParaRPr lang="en-NZ" sz="2000" dirty="0" smtClean="0">
              <a:latin typeface="Comic Sans MS" pitchFamily="66" charset="0"/>
            </a:endParaRPr>
          </a:p>
          <a:p>
            <a:r>
              <a:rPr lang="en-NZ" sz="2000" dirty="0" smtClean="0">
                <a:latin typeface="Comic Sans MS" pitchFamily="66" charset="0"/>
              </a:rPr>
              <a:t>YES -  TREASURE</a:t>
            </a:r>
          </a:p>
          <a:p>
            <a:endParaRPr lang="en-NZ" sz="2000" dirty="0" smtClean="0">
              <a:latin typeface="Comic Sans MS" pitchFamily="66" charset="0"/>
            </a:endParaRPr>
          </a:p>
          <a:p>
            <a:r>
              <a:rPr lang="en-NZ" sz="2000" dirty="0" smtClean="0">
                <a:latin typeface="Comic Sans MS" pitchFamily="66" charset="0"/>
              </a:rPr>
              <a:t>NO – TRASH</a:t>
            </a:r>
          </a:p>
          <a:p>
            <a:endParaRPr lang="en-NZ" sz="2000" dirty="0" smtClean="0">
              <a:latin typeface="Comic Sans MS" pitchFamily="66" charset="0"/>
            </a:endParaRPr>
          </a:p>
          <a:p>
            <a:endParaRPr lang="en-NZ" sz="2000" dirty="0" smtClean="0">
              <a:latin typeface="Comic Sans MS" pitchFamily="66" charset="0"/>
            </a:endParaRPr>
          </a:p>
          <a:p>
            <a:r>
              <a:rPr lang="en-NZ" sz="2000" dirty="0" smtClean="0">
                <a:latin typeface="Comic Sans MS" pitchFamily="66" charset="0"/>
              </a:rPr>
              <a:t>The trash can is like the computer and information can be retrieved to use again and match to different questions.</a:t>
            </a:r>
            <a:endParaRPr lang="en-NZ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85723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hlinkClick r:id="rId2" action="ppaction://hlinkfile"/>
              </a:rPr>
              <a:t>KIDSPIRATION</a:t>
            </a:r>
            <a:endParaRPr lang="en-NZ" b="1" dirty="0">
              <a:solidFill>
                <a:schemeClr val="bg1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 l="17578" r="20312" b="20312"/>
          <a:stretch>
            <a:fillRect/>
          </a:stretch>
        </p:blipFill>
        <p:spPr bwMode="auto">
          <a:xfrm>
            <a:off x="642910" y="857232"/>
            <a:ext cx="7643866" cy="574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0" y="141288"/>
          <a:ext cx="9017000" cy="6132512"/>
        </p:xfrm>
        <a:graphic>
          <a:graphicData uri="http://schemas.openxmlformats.org/presentationml/2006/ole">
            <p:oleObj spid="_x0000_s29699" name="Document" r:id="rId3" imgW="9692939" imgH="659796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1045" y="0"/>
          <a:ext cx="9102955" cy="6858000"/>
        </p:xfrm>
        <a:graphic>
          <a:graphicData uri="http://schemas.openxmlformats.org/presentationml/2006/ole">
            <p:oleObj spid="_x0000_s27650" name="Document" r:id="rId3" imgW="10057847" imgH="675354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0" y="-104913"/>
          <a:ext cx="9144000" cy="6962913"/>
        </p:xfrm>
        <a:graphic>
          <a:graphicData uri="http://schemas.openxmlformats.org/presentationml/2006/ole">
            <p:oleObj spid="_x0000_s31746" name="Document" r:id="rId3" imgW="9839496" imgH="760527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0034" y="1643050"/>
            <a:ext cx="792961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NZ" sz="3600" dirty="0" smtClean="0">
                <a:solidFill>
                  <a:srgbClr val="FF0000"/>
                </a:solidFill>
                <a:latin typeface="Comic Sans MS" pitchFamily="66" charset="0"/>
              </a:rPr>
              <a:t>Projecting the model</a:t>
            </a:r>
          </a:p>
          <a:p>
            <a:r>
              <a:rPr lang="en-NZ" sz="3600" dirty="0" smtClean="0">
                <a:solidFill>
                  <a:srgbClr val="FF0000"/>
                </a:solidFill>
                <a:latin typeface="Comic Sans MS" pitchFamily="66" charset="0"/>
              </a:rPr>
              <a:t>Displaying the generic signs for the various inquiry stages in the class and pod.</a:t>
            </a:r>
          </a:p>
          <a:p>
            <a:pPr>
              <a:lnSpc>
                <a:spcPct val="150000"/>
              </a:lnSpc>
            </a:pPr>
            <a:r>
              <a:rPr lang="en-NZ" sz="3600" dirty="0" smtClean="0">
                <a:solidFill>
                  <a:srgbClr val="FF0000"/>
                </a:solidFill>
                <a:latin typeface="Comic Sans MS" pitchFamily="66" charset="0"/>
              </a:rPr>
              <a:t>Repetition and revisiting </a:t>
            </a:r>
          </a:p>
          <a:p>
            <a:pPr>
              <a:lnSpc>
                <a:spcPct val="150000"/>
              </a:lnSpc>
              <a:buNone/>
            </a:pPr>
            <a:endParaRPr lang="en-NZ" dirty="0" smtClean="0"/>
          </a:p>
        </p:txBody>
      </p:sp>
      <p:sp>
        <p:nvSpPr>
          <p:cNvPr id="5" name="Rectangle 4"/>
          <p:cNvSpPr/>
          <p:nvPr/>
        </p:nvSpPr>
        <p:spPr>
          <a:xfrm>
            <a:off x="357158" y="428604"/>
            <a:ext cx="84064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4800" dirty="0" smtClean="0">
                <a:latin typeface="Comic Sans MS" pitchFamily="66" charset="0"/>
              </a:rPr>
              <a:t>Getting to know the stages...</a:t>
            </a:r>
            <a:endParaRPr lang="en-NZ" sz="4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ctur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785926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NZ" sz="2800" b="1" dirty="0" smtClean="0">
                <a:latin typeface="Comic Sans MS" pitchFamily="66" charset="0"/>
              </a:rPr>
              <a:t>Setting the scene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6314" y="1357298"/>
            <a:ext cx="1285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dirty="0" smtClean="0">
                <a:sym typeface="Symbol"/>
              </a:rPr>
              <a:t></a:t>
            </a:r>
            <a:endParaRPr lang="en-NZ" sz="7200" dirty="0"/>
          </a:p>
        </p:txBody>
      </p:sp>
      <p:sp>
        <p:nvSpPr>
          <p:cNvPr id="5" name="TextBox 4"/>
          <p:cNvSpPr txBox="1"/>
          <p:nvPr/>
        </p:nvSpPr>
        <p:spPr>
          <a:xfrm>
            <a:off x="6286512" y="135729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latin typeface="Comic Sans MS" pitchFamily="66" charset="0"/>
              </a:rPr>
              <a:t>Wondering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4929198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dirty="0" smtClean="0">
                <a:latin typeface="Comic Sans MS" pitchFamily="66" charset="0"/>
              </a:rPr>
              <a:t>Searching</a:t>
            </a:r>
            <a:endParaRPr lang="en-NZ" sz="3200" b="1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2786058"/>
            <a:ext cx="20002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dirty="0" smtClean="0">
                <a:latin typeface="Comic Sans MS" pitchFamily="66" charset="0"/>
              </a:rPr>
              <a:t>Sorting &amp; </a:t>
            </a:r>
            <a:r>
              <a:rPr lang="en-NZ" sz="2800" b="1" dirty="0" smtClean="0">
                <a:latin typeface="Comic Sans MS" pitchFamily="66" charset="0"/>
              </a:rPr>
              <a:t>Sifting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535782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latin typeface="Comic Sans MS" pitchFamily="66" charset="0"/>
              </a:rPr>
              <a:t>Synthesising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0958" y="3143248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b="1" dirty="0" smtClean="0">
                <a:sym typeface="Symbol"/>
              </a:rPr>
              <a:t></a:t>
            </a:r>
            <a:endParaRPr lang="en-NZ" sz="7200" b="1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5084272" y="3988298"/>
            <a:ext cx="1175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dirty="0" smtClean="0">
                <a:sym typeface="Symbol"/>
              </a:rPr>
              <a:t></a:t>
            </a:r>
            <a:endParaRPr lang="en-NZ" sz="7200" dirty="0"/>
          </a:p>
        </p:txBody>
      </p:sp>
      <p:sp>
        <p:nvSpPr>
          <p:cNvPr id="11" name="TextBox 10"/>
          <p:cNvSpPr txBox="1"/>
          <p:nvPr/>
        </p:nvSpPr>
        <p:spPr>
          <a:xfrm rot="2910288">
            <a:off x="6266963" y="3664066"/>
            <a:ext cx="1143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dirty="0" smtClean="0">
                <a:sym typeface="Symbol"/>
              </a:rPr>
              <a:t></a:t>
            </a:r>
            <a:endParaRPr lang="en-NZ" sz="7200" dirty="0"/>
          </a:p>
        </p:txBody>
      </p:sp>
      <p:sp>
        <p:nvSpPr>
          <p:cNvPr id="12" name="TextBox 11"/>
          <p:cNvSpPr txBox="1"/>
          <p:nvPr/>
        </p:nvSpPr>
        <p:spPr>
          <a:xfrm rot="21098375">
            <a:off x="3224430" y="5291669"/>
            <a:ext cx="1143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dirty="0" smtClean="0">
                <a:sym typeface="Symbol"/>
              </a:rPr>
              <a:t></a:t>
            </a:r>
            <a:endParaRPr lang="en-NZ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585789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latin typeface="Comic Sans MS" pitchFamily="66" charset="0"/>
              </a:rPr>
              <a:t> Communicating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4286256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dirty="0" smtClean="0">
                <a:latin typeface="Comic Sans MS" pitchFamily="66" charset="0"/>
              </a:rPr>
              <a:t>Going Further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899590" y="4726112"/>
            <a:ext cx="1143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dirty="0" smtClean="0">
                <a:sym typeface="Symbol"/>
              </a:rPr>
              <a:t></a:t>
            </a:r>
            <a:endParaRPr lang="en-NZ" sz="7200" dirty="0"/>
          </a:p>
        </p:txBody>
      </p:sp>
      <p:sp>
        <p:nvSpPr>
          <p:cNvPr id="16" name="TextBox 15"/>
          <p:cNvSpPr txBox="1"/>
          <p:nvPr/>
        </p:nvSpPr>
        <p:spPr>
          <a:xfrm>
            <a:off x="3357554" y="0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b="1" u="sng" dirty="0" smtClean="0">
                <a:latin typeface="Comic Sans MS" pitchFamily="66" charset="0"/>
              </a:rPr>
              <a:t>Evaluating</a:t>
            </a:r>
            <a:r>
              <a:rPr lang="en-NZ" sz="2800" b="1" dirty="0" smtClean="0">
                <a:latin typeface="Comic Sans MS" pitchFamily="66" charset="0"/>
              </a:rPr>
              <a:t> </a:t>
            </a:r>
            <a:endParaRPr lang="en-NZ" sz="2800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3354307" y="360413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ym typeface="Symbol"/>
              </a:rPr>
              <a:t></a:t>
            </a:r>
            <a:endParaRPr lang="en-NZ" sz="4000" b="1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3893339" y="321447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ym typeface="Symbol"/>
              </a:rPr>
              <a:t></a:t>
            </a:r>
            <a:endParaRPr lang="en-NZ" sz="4000" b="1" dirty="0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4536281" y="392885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ym typeface="Symbol"/>
              </a:rPr>
              <a:t></a:t>
            </a:r>
            <a:endParaRPr lang="en-NZ" sz="4000" b="1" dirty="0"/>
          </a:p>
        </p:txBody>
      </p:sp>
      <p:sp>
        <p:nvSpPr>
          <p:cNvPr id="21" name="TextBox 20"/>
          <p:cNvSpPr txBox="1"/>
          <p:nvPr/>
        </p:nvSpPr>
        <p:spPr>
          <a:xfrm rot="12474996">
            <a:off x="5107785" y="321447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ym typeface="Symbol"/>
              </a:rPr>
              <a:t></a:t>
            </a:r>
            <a:endParaRPr lang="en-NZ" sz="4000" b="1" dirty="0"/>
          </a:p>
        </p:txBody>
      </p:sp>
      <p:sp>
        <p:nvSpPr>
          <p:cNvPr id="22" name="TextBox 21"/>
          <p:cNvSpPr txBox="1"/>
          <p:nvPr/>
        </p:nvSpPr>
        <p:spPr>
          <a:xfrm rot="20031012">
            <a:off x="2767691" y="105118"/>
            <a:ext cx="642942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b="1" dirty="0" smtClean="0">
                <a:sym typeface="Symbol"/>
              </a:rPr>
              <a:t></a:t>
            </a:r>
            <a:endParaRPr lang="en-NZ" sz="4000" b="1" dirty="0"/>
          </a:p>
        </p:txBody>
      </p:sp>
      <p:pic>
        <p:nvPicPr>
          <p:cNvPr id="26" name="Picture 25" descr="lem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28604"/>
            <a:ext cx="1218129" cy="114300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28596" y="642918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/>
                </a:solidFill>
                <a:latin typeface="Comic Sans MS" pitchFamily="66" charset="0"/>
              </a:rPr>
              <a:t>We are here</a:t>
            </a:r>
            <a:endParaRPr lang="en-NZ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285728"/>
            <a:ext cx="835824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7200" b="1" dirty="0" smtClean="0">
                <a:latin typeface="Comic Sans MS" pitchFamily="66" charset="0"/>
              </a:rPr>
              <a:t>Setting the Scene</a:t>
            </a:r>
          </a:p>
          <a:p>
            <a:endParaRPr lang="en-NZ" sz="2400" b="1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NZ" sz="2800" b="1" dirty="0" smtClean="0">
                <a:latin typeface="Comic Sans MS" pitchFamily="66" charset="0"/>
              </a:rPr>
              <a:t>   The hook that motivates and stimulates                         </a:t>
            </a:r>
          </a:p>
          <a:p>
            <a:r>
              <a:rPr lang="en-NZ" sz="2800" b="1" dirty="0" smtClean="0">
                <a:latin typeface="Comic Sans MS" pitchFamily="66" charset="0"/>
              </a:rPr>
              <a:t>    the children’s enthusiasm and thinking.</a:t>
            </a:r>
          </a:p>
          <a:p>
            <a:endParaRPr lang="en-NZ" sz="2800" b="1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NZ" sz="2800" b="1" dirty="0" smtClean="0">
                <a:latin typeface="Comic Sans MS" pitchFamily="66" charset="0"/>
              </a:rPr>
              <a:t>    This stage takes at least 3 weeks and </a:t>
            </a:r>
          </a:p>
          <a:p>
            <a:r>
              <a:rPr lang="en-NZ" sz="2800" b="1" dirty="0" smtClean="0">
                <a:latin typeface="Comic Sans MS" pitchFamily="66" charset="0"/>
              </a:rPr>
              <a:t>     often is revisited throughout the unit to</a:t>
            </a:r>
          </a:p>
          <a:p>
            <a:r>
              <a:rPr lang="en-NZ" sz="2800" b="1" dirty="0" smtClean="0">
                <a:latin typeface="Comic Sans MS" pitchFamily="66" charset="0"/>
              </a:rPr>
              <a:t>     engage the children further.</a:t>
            </a:r>
          </a:p>
          <a:p>
            <a:endParaRPr lang="en-NZ" sz="2800" b="1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NZ" sz="2800" b="1" dirty="0" smtClean="0">
                <a:latin typeface="Comic Sans MS" pitchFamily="66" charset="0"/>
              </a:rPr>
              <a:t>    Create a define chart that can be </a:t>
            </a:r>
          </a:p>
          <a:p>
            <a:r>
              <a:rPr lang="en-NZ" sz="2800" b="1" dirty="0" smtClean="0">
                <a:latin typeface="Comic Sans MS" pitchFamily="66" charset="0"/>
              </a:rPr>
              <a:t>     revisited later in the unit.</a:t>
            </a:r>
          </a:p>
          <a:p>
            <a:pPr>
              <a:buFont typeface="Arial" pitchFamily="34" charset="0"/>
              <a:buChar char="•"/>
            </a:pPr>
            <a:endParaRPr lang="en-NZ" sz="2400" b="1" dirty="0" smtClean="0">
              <a:latin typeface="Comic Sans MS" pitchFamily="66" charset="0"/>
            </a:endParaRPr>
          </a:p>
          <a:p>
            <a:pPr algn="ctr"/>
            <a:endParaRPr lang="en-NZ" b="1" dirty="0" smtClean="0">
              <a:latin typeface="Comic Sans MS" pitchFamily="66" charset="0"/>
            </a:endParaRPr>
          </a:p>
          <a:p>
            <a:r>
              <a:rPr lang="en-NZ" b="1" dirty="0" smtClean="0">
                <a:latin typeface="Comic Sans MS" pitchFamily="66" charset="0"/>
              </a:rPr>
              <a:t> </a:t>
            </a:r>
            <a:endParaRPr lang="en-NZ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</TotalTime>
  <Words>379</Words>
  <Application>Microsoft Office PowerPoint</Application>
  <PresentationFormat>On-screen Show (4:3)</PresentationFormat>
  <Paragraphs>120</Paragraphs>
  <Slides>25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Flow</vt:lpstr>
      <vt:lpstr>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FOOD, GLORIOUS FOOD!! </vt:lpstr>
      <vt:lpstr>THE MUNCH BUNCH</vt:lpstr>
      <vt:lpstr>Slide 13</vt:lpstr>
      <vt:lpstr>Slide 14</vt:lpstr>
      <vt:lpstr>Slide 15</vt:lpstr>
      <vt:lpstr>Slide 16</vt:lpstr>
      <vt:lpstr>Slide 17</vt:lpstr>
      <vt:lpstr>Slide 18</vt:lpstr>
      <vt:lpstr>PHOTOSTORY</vt:lpstr>
      <vt:lpstr>Slide 20</vt:lpstr>
      <vt:lpstr>Slide 21</vt:lpstr>
      <vt:lpstr>Slide 22</vt:lpstr>
      <vt:lpstr>Slide 23</vt:lpstr>
      <vt:lpstr>Slide 24</vt:lpstr>
      <vt:lpstr>KIDSPIRATION</vt:lpstr>
    </vt:vector>
  </TitlesOfParts>
  <Company>ShellyPark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debbier</dc:creator>
  <cp:lastModifiedBy>kathyp</cp:lastModifiedBy>
  <cp:revision>131</cp:revision>
  <dcterms:created xsi:type="dcterms:W3CDTF">2009-06-17T02:11:55Z</dcterms:created>
  <dcterms:modified xsi:type="dcterms:W3CDTF">2009-10-20T22:13:14Z</dcterms:modified>
</cp:coreProperties>
</file>